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7" r:id="rId4"/>
    <p:sldId id="263" r:id="rId5"/>
    <p:sldId id="264" r:id="rId6"/>
    <p:sldId id="265" r:id="rId7"/>
    <p:sldId id="258" r:id="rId8"/>
    <p:sldId id="259" r:id="rId9"/>
    <p:sldId id="26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of Murmurs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Rakesh</a:t>
            </a:r>
            <a:r>
              <a:rPr lang="en-US" dirty="0" smtClean="0"/>
              <a:t> Jain</a:t>
            </a:r>
          </a:p>
          <a:p>
            <a:r>
              <a:rPr lang="en-US" dirty="0" smtClean="0"/>
              <a:t>Senior Resident, Dept. of Cardiology</a:t>
            </a:r>
          </a:p>
          <a:p>
            <a:r>
              <a:rPr lang="en-US" dirty="0" smtClean="0"/>
              <a:t>Govt. Medical College, Calicut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21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smtClean="0">
                <a:latin typeface="Algerian" panose="04020705040A02060702" pitchFamily="82" charset="0"/>
              </a:rPr>
              <a:t>                 thanks</a:t>
            </a:r>
            <a:endParaRPr lang="en-IN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4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Cardiac murmurs are audible turbulent sound waves in the range of 20 </a:t>
            </a:r>
            <a:r>
              <a:rPr lang="en-IN" dirty="0" smtClean="0"/>
              <a:t>to 20,000 </a:t>
            </a:r>
            <a:r>
              <a:rPr lang="en-IN" dirty="0"/>
              <a:t>cycles/second emanating from the heart and vascular </a:t>
            </a:r>
            <a:r>
              <a:rPr lang="en-IN" dirty="0" smtClean="0"/>
              <a:t>system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/>
              <a:t>Cardiac murmurs are the direct result of blood flow </a:t>
            </a:r>
            <a:r>
              <a:rPr lang="en-IN" dirty="0" smtClean="0"/>
              <a:t>turbulence</a:t>
            </a:r>
          </a:p>
          <a:p>
            <a:pPr algn="just"/>
            <a:endParaRPr lang="en-IN" dirty="0" smtClean="0"/>
          </a:p>
          <a:p>
            <a:pPr algn="just"/>
            <a:r>
              <a:rPr lang="en-US" dirty="0" smtClean="0"/>
              <a:t>Noise level of auscultation room should be 35 dB or below </a:t>
            </a:r>
            <a:r>
              <a:rPr lang="en-US" dirty="0"/>
              <a:t>(average noise level </a:t>
            </a:r>
            <a:r>
              <a:rPr lang="en-US" dirty="0" smtClean="0"/>
              <a:t>in hospital is usually 60-70 dB)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2479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character </a:t>
            </a:r>
            <a:r>
              <a:rPr lang="en-US" b="1" dirty="0"/>
              <a:t>of a </a:t>
            </a:r>
            <a:r>
              <a:rPr lang="en-US" b="1" dirty="0" smtClean="0"/>
              <a:t>Sound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220964"/>
            <a:ext cx="9613861" cy="35993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b="1" dirty="0" smtClean="0"/>
              <a:t>Amplitude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volume or loudness or intensity</a:t>
            </a:r>
          </a:p>
          <a:p>
            <a:pPr marL="457200" indent="-457200" algn="just">
              <a:buAutoNum type="arabicPeriod"/>
            </a:pPr>
            <a:endParaRPr lang="en-IN" dirty="0"/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b="1" dirty="0"/>
              <a:t>Pitch</a:t>
            </a:r>
            <a:r>
              <a:rPr lang="en-US" dirty="0"/>
              <a:t> = frequency = tone </a:t>
            </a:r>
            <a:endParaRPr lang="en-US" dirty="0" smtClean="0"/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b="1" dirty="0" smtClean="0"/>
              <a:t>Timbre</a:t>
            </a:r>
            <a:r>
              <a:rPr lang="en-US" dirty="0" smtClean="0"/>
              <a:t> </a:t>
            </a:r>
            <a:r>
              <a:rPr lang="en-US" dirty="0"/>
              <a:t>= presence or absence of integral multiplications of the </a:t>
            </a:r>
          </a:p>
          <a:p>
            <a:pPr marL="0" indent="0" algn="just">
              <a:buNone/>
            </a:pPr>
            <a:r>
              <a:rPr lang="en-US" dirty="0" smtClean="0"/>
              <a:t>                  fundamental harmonic = quality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04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wave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" y="2426955"/>
            <a:ext cx="3631843" cy="1846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112" t="14921" r="25584" b="17297"/>
          <a:stretch/>
        </p:blipFill>
        <p:spPr>
          <a:xfrm>
            <a:off x="3836766" y="263304"/>
            <a:ext cx="8066271" cy="6363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46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5014"/>
            <a:ext cx="10073538" cy="38111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V</a:t>
            </a:r>
            <a:r>
              <a:rPr lang="en-IN" dirty="0" smtClean="0"/>
              <a:t>olume </a:t>
            </a:r>
            <a:r>
              <a:rPr lang="en-IN" dirty="0"/>
              <a:t>or loudness or intensity </a:t>
            </a:r>
            <a:r>
              <a:rPr lang="en-IN" dirty="0" smtClean="0"/>
              <a:t>(decibel, dB)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10 dBs means it has </a:t>
            </a:r>
            <a:r>
              <a:rPr lang="en-IN" dirty="0"/>
              <a:t>10 times the intensity </a:t>
            </a:r>
            <a:r>
              <a:rPr lang="en-IN" dirty="0" smtClean="0"/>
              <a:t>of the </a:t>
            </a:r>
            <a:r>
              <a:rPr lang="en-IN" dirty="0"/>
              <a:t>reference value. At 20 decibels the intensity is 100 times </a:t>
            </a:r>
            <a:r>
              <a:rPr lang="en-IN" dirty="0" smtClean="0"/>
              <a:t>greater. </a:t>
            </a:r>
            <a:r>
              <a:rPr lang="en-IN" sz="1900" i="1" dirty="0" smtClean="0"/>
              <a:t>(reference value: usually </a:t>
            </a:r>
            <a:r>
              <a:rPr lang="en-IN" sz="1900" i="1" dirty="0"/>
              <a:t>the softest sound intensity that humans can hear</a:t>
            </a:r>
            <a:r>
              <a:rPr lang="en-IN" sz="1900" i="1" dirty="0" smtClean="0"/>
              <a:t>)</a:t>
            </a:r>
          </a:p>
          <a:p>
            <a:pPr algn="just"/>
            <a:endParaRPr lang="en-IN" dirty="0" smtClean="0"/>
          </a:p>
          <a:p>
            <a:pPr algn="just"/>
            <a:r>
              <a:rPr lang="en-US" dirty="0" smtClean="0"/>
              <a:t>Usually a </a:t>
            </a:r>
            <a:r>
              <a:rPr lang="en-US" b="1" i="1" dirty="0" smtClean="0"/>
              <a:t>subjective </a:t>
            </a:r>
            <a:r>
              <a:rPr lang="en-US" b="1" i="1" dirty="0" err="1" smtClean="0"/>
              <a:t>judgement</a:t>
            </a:r>
            <a:r>
              <a:rPr lang="en-US" b="1" i="1" dirty="0" smtClean="0"/>
              <a:t>, (Levine classification in 6 grades)</a:t>
            </a:r>
            <a:endParaRPr lang="en-US" b="1" i="1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Amount </a:t>
            </a:r>
            <a:r>
              <a:rPr lang="en-IN" dirty="0"/>
              <a:t>of turbulence and consequently the intensity of a cardiac murmur depend on</a:t>
            </a:r>
          </a:p>
          <a:p>
            <a:pPr marL="457200" lvl="1" indent="0" algn="just">
              <a:buNone/>
            </a:pPr>
            <a:r>
              <a:rPr lang="en-IN" dirty="0"/>
              <a:t>(1) </a:t>
            </a:r>
            <a:r>
              <a:rPr lang="en-IN" dirty="0" smtClean="0"/>
              <a:t>Size </a:t>
            </a:r>
            <a:r>
              <a:rPr lang="en-IN" dirty="0"/>
              <a:t>of the orifice or vessel through which the blood flows </a:t>
            </a:r>
          </a:p>
          <a:p>
            <a:pPr marL="457200" lvl="1" indent="0" algn="just">
              <a:buNone/>
            </a:pPr>
            <a:r>
              <a:rPr lang="en-IN" dirty="0"/>
              <a:t>(2) </a:t>
            </a:r>
            <a:r>
              <a:rPr lang="en-IN" dirty="0" smtClean="0"/>
              <a:t>Pressure </a:t>
            </a:r>
            <a:r>
              <a:rPr lang="en-IN" dirty="0"/>
              <a:t>difference or gradient across the narrowing and </a:t>
            </a:r>
          </a:p>
          <a:p>
            <a:pPr marL="457200" lvl="1" indent="0" algn="just">
              <a:buNone/>
            </a:pPr>
            <a:r>
              <a:rPr lang="en-IN" dirty="0"/>
              <a:t>(3) V</a:t>
            </a:r>
            <a:r>
              <a:rPr lang="en-IN" dirty="0" smtClean="0"/>
              <a:t>olume of blood flow across </a:t>
            </a:r>
            <a:r>
              <a:rPr lang="en-IN" dirty="0"/>
              <a:t>the </a:t>
            </a:r>
            <a:r>
              <a:rPr lang="en-IN" dirty="0" smtClean="0"/>
              <a:t>site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30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3498"/>
            <a:ext cx="9970507" cy="30909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Waves per second (Hertz, Hz)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Determines </a:t>
            </a:r>
            <a:r>
              <a:rPr lang="en-IN" dirty="0"/>
              <a:t>the perception of pitch (</a:t>
            </a:r>
            <a:r>
              <a:rPr lang="en-IN" dirty="0" smtClean="0"/>
              <a:t>low, medium or high pitch)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High frequency sounds are better heard at any level of sound intensity than low frequency sound. Low </a:t>
            </a:r>
            <a:r>
              <a:rPr lang="en-IN" dirty="0"/>
              <a:t>frequencies are not heard as well and need larger amplitudes to </a:t>
            </a:r>
            <a:r>
              <a:rPr lang="en-IN" dirty="0" smtClean="0"/>
              <a:t>sound equally loud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/>
              <a:t>In contrast to intensity, the frequency of a cardiac murmur is proportional </a:t>
            </a:r>
            <a:r>
              <a:rPr lang="en-IN" dirty="0" smtClean="0"/>
              <a:t>only to </a:t>
            </a:r>
            <a:r>
              <a:rPr lang="en-IN" dirty="0"/>
              <a:t>a pressure difference or gradient across a narrowing.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825" y="5087155"/>
            <a:ext cx="5511604" cy="165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…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350009"/>
              </p:ext>
            </p:extLst>
          </p:nvPr>
        </p:nvGraphicFramePr>
        <p:xfrm>
          <a:off x="1094703" y="2165394"/>
          <a:ext cx="10071278" cy="4226206"/>
        </p:xfrm>
        <a:graphic>
          <a:graphicData uri="http://schemas.openxmlformats.org/drawingml/2006/table">
            <a:tbl>
              <a:tblPr/>
              <a:tblGrid>
                <a:gridCol w="1146324"/>
                <a:gridCol w="1023504"/>
                <a:gridCol w="5383630"/>
                <a:gridCol w="2517820"/>
              </a:tblGrid>
              <a:tr h="479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PITCH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HZ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COMMON TERMS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Typical Murmur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25-125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ow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pressure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gradient,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Rough &amp; rumbling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MS, TS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125-300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Rough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murmur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innocent “flow” murmur of childhood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&gt;300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igh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pressure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gradient,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blowing murmur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Blowing: MR, 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Musical: Cooing murmur of papillary M rupture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MIXED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Combination of MED &amp; HIGH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frequencies, Harsh murmurs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AS, PS, VSD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Timber = Quality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000" dirty="0"/>
              <a:t>C</a:t>
            </a:r>
            <a:r>
              <a:rPr lang="en-IN" sz="2000" dirty="0" smtClean="0"/>
              <a:t>omponent </a:t>
            </a:r>
            <a:r>
              <a:rPr lang="en-IN" sz="2000" dirty="0"/>
              <a:t>parts of a complex </a:t>
            </a:r>
            <a:r>
              <a:rPr lang="en-IN" sz="2000" dirty="0" smtClean="0"/>
              <a:t>waveform (</a:t>
            </a:r>
            <a:r>
              <a:rPr lang="en-IN" sz="2000" dirty="0"/>
              <a:t>multiple accessory </a:t>
            </a:r>
            <a:r>
              <a:rPr lang="en-IN" sz="2000" dirty="0" smtClean="0"/>
              <a:t>waveforms or </a:t>
            </a:r>
            <a:r>
              <a:rPr lang="en-IN" sz="2000" dirty="0"/>
              <a:t>overtones)</a:t>
            </a:r>
          </a:p>
          <a:p>
            <a:pPr lvl="1" algn="just"/>
            <a:r>
              <a:rPr lang="en-IN" sz="1800" b="1" i="1" dirty="0"/>
              <a:t>P</a:t>
            </a:r>
            <a:r>
              <a:rPr lang="en-IN" sz="1800" b="1" i="1" dirty="0" smtClean="0"/>
              <a:t>ure </a:t>
            </a:r>
            <a:r>
              <a:rPr lang="en-IN" sz="1800" b="1" i="1" dirty="0"/>
              <a:t>timbre: </a:t>
            </a:r>
            <a:r>
              <a:rPr lang="en-IN" sz="1800" i="1" dirty="0"/>
              <a:t>repeated vibration of something at a constant frequency with dominant harmonics (‘‘harmony’’ or ‘‘</a:t>
            </a:r>
            <a:r>
              <a:rPr lang="en-IN" sz="1800" i="1" dirty="0" smtClean="0"/>
              <a:t>music’’)</a:t>
            </a:r>
          </a:p>
          <a:p>
            <a:pPr lvl="1" algn="just"/>
            <a:endParaRPr lang="en-IN" sz="1800" i="1" dirty="0"/>
          </a:p>
          <a:p>
            <a:pPr lvl="1" algn="just"/>
            <a:r>
              <a:rPr lang="en-IN" sz="1800" b="1" i="1" dirty="0" smtClean="0"/>
              <a:t>Impure </a:t>
            </a:r>
            <a:r>
              <a:rPr lang="en-IN" sz="1800" b="1" i="1" dirty="0"/>
              <a:t>timbre</a:t>
            </a:r>
            <a:r>
              <a:rPr lang="en-IN" sz="1800" b="1" i="1" dirty="0" smtClean="0"/>
              <a:t>: </a:t>
            </a:r>
            <a:r>
              <a:rPr lang="en-IN" sz="1800" i="1" dirty="0" smtClean="0"/>
              <a:t>composed </a:t>
            </a:r>
            <a:r>
              <a:rPr lang="en-IN" sz="1800" i="1" dirty="0"/>
              <a:t>of many different and unrelated </a:t>
            </a:r>
            <a:r>
              <a:rPr lang="en-IN" sz="1800" i="1" dirty="0" smtClean="0"/>
              <a:t>frequencies; </a:t>
            </a:r>
            <a:r>
              <a:rPr lang="en-IN" sz="1800" i="1" dirty="0"/>
              <a:t>“coarse”, “noisy</a:t>
            </a:r>
            <a:r>
              <a:rPr lang="en-IN" sz="1800" i="1" dirty="0" smtClean="0"/>
              <a:t>”, </a:t>
            </a:r>
            <a:r>
              <a:rPr lang="en-IN" sz="1800" i="1" dirty="0"/>
              <a:t>“harsh</a:t>
            </a:r>
            <a:r>
              <a:rPr lang="en-IN" sz="1800" i="1" dirty="0" smtClean="0"/>
              <a:t>” (</a:t>
            </a:r>
            <a:r>
              <a:rPr lang="en-IN" sz="1800" i="1" dirty="0"/>
              <a:t>Dissonance or noise</a:t>
            </a:r>
            <a:r>
              <a:rPr lang="en-IN" sz="1800" i="1" dirty="0" smtClean="0"/>
              <a:t>)</a:t>
            </a:r>
          </a:p>
          <a:p>
            <a:pPr algn="just"/>
            <a:endParaRPr lang="en-IN" dirty="0" smtClean="0"/>
          </a:p>
          <a:p>
            <a:pPr algn="just"/>
            <a:r>
              <a:rPr lang="en-IN" sz="2000" dirty="0" smtClean="0"/>
              <a:t>So, there are only two fundamental </a:t>
            </a:r>
            <a:r>
              <a:rPr lang="en-IN" sz="2000" dirty="0"/>
              <a:t>qualities of sound: </a:t>
            </a:r>
            <a:r>
              <a:rPr lang="en-IN" sz="2000" dirty="0" smtClean="0"/>
              <a:t>musical </a:t>
            </a:r>
            <a:r>
              <a:rPr lang="en-IN" sz="2000" dirty="0"/>
              <a:t>and </a:t>
            </a:r>
            <a:r>
              <a:rPr lang="en-IN" sz="2000" dirty="0" smtClean="0"/>
              <a:t>noisy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1265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3955"/>
            <a:ext cx="10032642" cy="3245476"/>
          </a:xfrm>
        </p:spPr>
        <p:txBody>
          <a:bodyPr>
            <a:normAutofit/>
          </a:bodyPr>
          <a:lstStyle/>
          <a:p>
            <a:pPr algn="just"/>
            <a:r>
              <a:rPr lang="en-IN" sz="2000" b="1" dirty="0"/>
              <a:t>Blowing Murmurs</a:t>
            </a:r>
            <a:r>
              <a:rPr lang="en-IN" sz="2000" dirty="0"/>
              <a:t>: </a:t>
            </a:r>
            <a:r>
              <a:rPr lang="en-IN" sz="2000" dirty="0" smtClean="0"/>
              <a:t>High frequency murmurs produced </a:t>
            </a:r>
            <a:r>
              <a:rPr lang="en-IN" sz="2000" dirty="0"/>
              <a:t>by large </a:t>
            </a:r>
            <a:r>
              <a:rPr lang="en-IN" sz="2000" dirty="0" smtClean="0"/>
              <a:t>pressure gradients</a:t>
            </a:r>
          </a:p>
          <a:p>
            <a:pPr algn="just"/>
            <a:endParaRPr lang="en-IN" sz="2000" dirty="0"/>
          </a:p>
          <a:p>
            <a:pPr algn="just"/>
            <a:r>
              <a:rPr lang="en-IN" sz="2000" b="1" dirty="0" smtClean="0"/>
              <a:t>Rumbling </a:t>
            </a:r>
            <a:r>
              <a:rPr lang="en-IN" sz="2000" b="1" dirty="0"/>
              <a:t>Murmurs: </a:t>
            </a:r>
            <a:r>
              <a:rPr lang="en-IN" sz="2000" dirty="0" smtClean="0"/>
              <a:t>Low frequency murmurs produced </a:t>
            </a:r>
            <a:r>
              <a:rPr lang="en-IN" sz="2000" dirty="0"/>
              <a:t>by areas of </a:t>
            </a:r>
            <a:r>
              <a:rPr lang="en-IN" sz="2000" dirty="0" smtClean="0"/>
              <a:t>small pressure gradients</a:t>
            </a:r>
          </a:p>
          <a:p>
            <a:pPr algn="just"/>
            <a:endParaRPr lang="en-IN" sz="2000" dirty="0"/>
          </a:p>
          <a:p>
            <a:pPr marL="0" indent="0" algn="just">
              <a:buNone/>
            </a:pPr>
            <a:r>
              <a:rPr lang="en-IN" sz="2000" dirty="0"/>
              <a:t>• </a:t>
            </a:r>
            <a:r>
              <a:rPr lang="en-IN" sz="2000" b="1" dirty="0"/>
              <a:t>Harsh Murmurs: </a:t>
            </a:r>
            <a:r>
              <a:rPr lang="en-IN" sz="2000" dirty="0"/>
              <a:t>C</a:t>
            </a:r>
            <a:r>
              <a:rPr lang="en-IN" sz="2000" dirty="0" smtClean="0"/>
              <a:t>ombination of high &amp; medium frequency murmurs, produced </a:t>
            </a:r>
          </a:p>
          <a:p>
            <a:pPr marL="0" indent="0" algn="just">
              <a:buNone/>
            </a:pPr>
            <a:r>
              <a:rPr lang="en-IN" sz="2000" dirty="0"/>
              <a:t> </a:t>
            </a:r>
            <a:r>
              <a:rPr lang="en-IN" sz="2000" dirty="0" smtClean="0"/>
              <a:t>  large pressure gradients and </a:t>
            </a:r>
            <a:r>
              <a:rPr lang="en-IN" sz="2000" dirty="0"/>
              <a:t>high flow </a:t>
            </a:r>
            <a:r>
              <a:rPr lang="en-IN" sz="2000" dirty="0" smtClean="0"/>
              <a:t>volumes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362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161</TotalTime>
  <Words>489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Times New Roman</vt:lpstr>
      <vt:lpstr>Trebuchet MS</vt:lpstr>
      <vt:lpstr>Berlin</vt:lpstr>
      <vt:lpstr>Physics of Murmurs</vt:lpstr>
      <vt:lpstr>PowerPoint Presentation</vt:lpstr>
      <vt:lpstr>The character of a Sound</vt:lpstr>
      <vt:lpstr>Sound wave</vt:lpstr>
      <vt:lpstr>Amplitude</vt:lpstr>
      <vt:lpstr>Frequency</vt:lpstr>
      <vt:lpstr>Frequency …</vt:lpstr>
      <vt:lpstr>Timber = Quality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of Murmurs</dc:title>
  <dc:creator>HP</dc:creator>
  <cp:lastModifiedBy>HP</cp:lastModifiedBy>
  <cp:revision>97</cp:revision>
  <dcterms:created xsi:type="dcterms:W3CDTF">2014-10-26T13:22:37Z</dcterms:created>
  <dcterms:modified xsi:type="dcterms:W3CDTF">2014-10-27T17:12:40Z</dcterms:modified>
</cp:coreProperties>
</file>